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6287" autoAdjust="0"/>
    <p:restoredTop sz="94640" autoAdjust="0"/>
  </p:normalViewPr>
  <p:slideViewPr>
    <p:cSldViewPr>
      <p:cViewPr>
        <p:scale>
          <a:sx n="120" d="100"/>
          <a:sy n="120" d="100"/>
        </p:scale>
        <p:origin x="-582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Δυσπλασία ισχίου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Διαγνωστική προσέγγιση &amp; Θεραπευτικές επιλογές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49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20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Β3. Mυεκτομή κτενίτη, ιλιοψοίτη και κοιλιακή απονεύρωση του αρθρικού θυλάκου (ΡΙΝ)</a:t>
            </a:r>
            <a:r>
              <a:rPr lang="en-US" b="1">
                <a:latin typeface="Arial" pitchFamily="34" charset="0"/>
              </a:rPr>
              <a:t/>
            </a:r>
            <a:br>
              <a:rPr lang="en-US" b="1">
                <a:latin typeface="Arial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90600"/>
            <a:ext cx="9144000" cy="51657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εκτομή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κτενίτη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μυός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χρησιμοποιήθηκε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παλαιότερα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ως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μονοθεραπεία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για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επιτευχθεί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μείωση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πόνου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ασθενείς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οστεοαρθρίτιδα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ισχίου.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σύσπαση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μυός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προκαλείται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υπεξάρθρωση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κεφαλής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μηριαίου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επώδυνη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έκταση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κοιλιακής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θυλάκου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τενοντώδης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ιλιοψοϊτη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μυός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βρίσκεται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άμεση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επαφή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κοιλιακή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θυλάκου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έκταση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άρθρωσης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ισχίου, ο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αυτός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υπόκειται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τάση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αποτέλεσμα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άσκηση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πίεσης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πάνω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κοιλιακή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θυλάκου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πρόκληση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πόνου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κοιλιακή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θυλάκου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διατείνεται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περισσότερο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υπεξαρθρωμένα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ισχία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διαθέτει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περισσότερους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νευροϋποδοχείς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πόνου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οποίους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καταλήγουν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νευρικές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απολήξεις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θυρεοειδές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νεύρο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Συνεπώς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ο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συνδυασμός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μυεκτομής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κτενίτη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μυοτομής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ιλιοψοίτη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απονεύρωσης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κοιλιακής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μοίρας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θυλάκου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έχει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ως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αποτέλεσμα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μείωση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πόνου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70%.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τεχνική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είναι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σχετικά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οικονομική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εφαρμόζεται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δύο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άκρα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στον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ίδιο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χρόνο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ωστόσο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αποτελέσματά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είναι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παροδικά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(2-4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χρονιά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για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λόγο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προτείνεται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ηλικιωμένους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ασθενείς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για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βελτίωση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ποιότητας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ζωής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   </a:t>
            </a:r>
            <a:endParaRPr lang="en-US" dirty="0"/>
          </a:p>
        </p:txBody>
      </p:sp>
      <p:pic>
        <p:nvPicPr>
          <p:cNvPr id="4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1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Β4.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Ολική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αρθροπλαστική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του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ισχίου (THR Total Hip Replacement)</a:t>
            </a:r>
            <a:b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</a:br>
            <a:endParaRPr lang="en-US" sz="1800" b="1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914400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ολική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αρθροπλαστική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θεραπεία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εκλογής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ενήλικες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σκύλους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εγκατεστημένες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αλλοιώσεις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οστεοαρθρίτιδας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άρθρωση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ισχίου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οποίους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συντηρητική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αγωγή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δεν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έχει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ικανοποιητικά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Αποσκοπεί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ολική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αντικατάσταση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άρθρωσης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ισχίου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τεχνητά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μοσχεύματα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ώστε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ο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σκύλος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ανακτήσει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φυσιολογική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σχεδόν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φυσιολογική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λειτουργικότητα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άρθρωσης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απαλλαχτεί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πόνο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τεχνικές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εφαρμόζονται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διακρίνονται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κατηγορίες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ανάλογα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χρήση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όχι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ορθοπαιδικού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τσιμέντου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(cemented-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cementless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δεύτερη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εμφανίζει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καλύτερα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μακροπρόθεσμα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ολική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αρθροπλαστική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είναι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ιδιαίτερα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απαιτητητική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τεχνική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υψηλό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κόστος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για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ιδιοκτήτη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ποσοστά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επιτυχίας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φτάνουν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97%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Kyon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cementless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THR). 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Χαριτάκης Δ.</a:t>
            </a:r>
          </a:p>
          <a:p>
            <a:pPr marL="0" indent="0" algn="just"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Μουζακίτης Η.</a:t>
            </a:r>
          </a:p>
          <a:p>
            <a:pPr marL="0" indent="0" algn="just">
              <a:buNone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Κτηνίατροι ΑΠΘ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dirty="0" smtClean="0"/>
              <a:t>ΔΙΑΓΝΩΣΤΙΚΗ ΠΡΟΣΕΓΓΙΣΗ</a:t>
            </a:r>
            <a:endParaRPr lang="en-US" dirty="0" smtClean="0"/>
          </a:p>
          <a:p>
            <a:pPr marL="0" indent="0" algn="just">
              <a:buNone/>
            </a:pPr>
            <a:r>
              <a:rPr lang="el-GR" sz="1400" dirty="0" smtClean="0">
                <a:latin typeface="Arial" pitchFamily="34" charset="0"/>
              </a:rPr>
              <a:t>Η δυσπλασία του ισχίου (ΔΥ) αποτελεί μία από τις πλέον συχνές ορθοπεδικές παθήσεις σκύλων μεγαλόσωμων και γιγαντόσωμων φυλών, χωρίς όμως να αποκλείονται και οι μικρόσωμες φυλές.</a:t>
            </a:r>
            <a:endParaRPr lang="en-US" sz="14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l-GR" sz="1400" dirty="0" smtClean="0">
                <a:latin typeface="Arial" pitchFamily="34" charset="0"/>
              </a:rPr>
              <a:t>Η </a:t>
            </a:r>
            <a:r>
              <a:rPr lang="el-GR" sz="1400" dirty="0" err="1" smtClean="0">
                <a:latin typeface="Arial" pitchFamily="34" charset="0"/>
              </a:rPr>
              <a:t>αιτιοπαθογένεια</a:t>
            </a:r>
            <a:r>
              <a:rPr lang="el-GR" sz="1400" dirty="0" smtClean="0">
                <a:latin typeface="Arial" pitchFamily="34" charset="0"/>
              </a:rPr>
              <a:t> της νόσου είναι </a:t>
            </a:r>
            <a:r>
              <a:rPr lang="el-GR" sz="1400" dirty="0" err="1" smtClean="0">
                <a:latin typeface="Arial" pitchFamily="34" charset="0"/>
              </a:rPr>
              <a:t>πολυπαραγοντική</a:t>
            </a:r>
            <a:r>
              <a:rPr lang="el-GR" sz="1400" dirty="0" smtClean="0">
                <a:latin typeface="Arial" pitchFamily="34" charset="0"/>
              </a:rPr>
              <a:t> με τη γενετική προδιάθεση να είναι ο κύριος παράγοντας εκδήλωσης της. Περιβαλλοντικοί παράγοντες όπως διατροφή και άσκηση μπορεί να έχουν κάποιο ρόλο στην εξέλιξη της νόσου.</a:t>
            </a:r>
            <a:endParaRPr lang="en-US" sz="14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l-GR" sz="1400" dirty="0" smtClean="0">
                <a:latin typeface="Arial" pitchFamily="34" charset="0"/>
              </a:rPr>
              <a:t>Η πρώιμη διάγνωση αποτελεί το σημείο κλειδί για την επιλογή της κατάλληλης θεραπευτικής αγωγής.</a:t>
            </a:r>
            <a:endParaRPr lang="en-US" sz="14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l-GR" sz="1400" b="1" dirty="0" smtClean="0">
                <a:latin typeface="Arial" pitchFamily="34" charset="0"/>
              </a:rPr>
              <a:t>Ο πρώτος κλινικός έλεγχος ακόμα και σε </a:t>
            </a:r>
            <a:r>
              <a:rPr lang="el-GR" sz="1400" b="1" dirty="0" err="1" smtClean="0">
                <a:latin typeface="Arial" pitchFamily="34" charset="0"/>
              </a:rPr>
              <a:t>ασυμπτωματικά</a:t>
            </a:r>
            <a:r>
              <a:rPr lang="el-GR" sz="1400" b="1" dirty="0" smtClean="0">
                <a:latin typeface="Arial" pitchFamily="34" charset="0"/>
              </a:rPr>
              <a:t> κουτάβια συστήνεται να πραγματοποιείται από ηλικία 3,5 μηνών και συνιστάται  στη κλινική εξέταση (ψηλάφηση) της άρθρωσης με το ζώο σε βαθειά ηρέμηση ή/και γενική αναισθησία.  </a:t>
            </a:r>
            <a:r>
              <a:rPr lang="el-GR" sz="1400" dirty="0" smtClean="0">
                <a:latin typeface="Arial" pitchFamily="34" charset="0"/>
              </a:rPr>
              <a:t>Αν από την παραπάνω εξέταση προκύψουν ευρήματα χαλαρότητας της άρθρωσης (υπεξάρθρημα, θετικό σημείο </a:t>
            </a:r>
            <a:r>
              <a:rPr lang="en-US" sz="1400" dirty="0" smtClean="0">
                <a:latin typeface="Arial" pitchFamily="34" charset="0"/>
              </a:rPr>
              <a:t>ORTOLANI</a:t>
            </a:r>
            <a:r>
              <a:rPr lang="el-GR" sz="1400" dirty="0" smtClean="0">
                <a:latin typeface="Arial" pitchFamily="34" charset="0"/>
              </a:rPr>
              <a:t>) ακολουθεί η ακτινολογική εξέταση.  </a:t>
            </a:r>
            <a:endParaRPr lang="en-US" sz="14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400" dirty="0" smtClean="0">
                <a:latin typeface="Arial" pitchFamily="34" charset="0"/>
              </a:rPr>
              <a:t>O </a:t>
            </a:r>
            <a:r>
              <a:rPr lang="el-GR" sz="1400" dirty="0" smtClean="0">
                <a:latin typeface="Arial" pitchFamily="34" charset="0"/>
              </a:rPr>
              <a:t>σκοπός της πρώιμης διάγνωσης της χαλαρότητας της άρθρωσης είναι η επιλογή της κατάλληλης θεραπευτικής αγωγής ώστε να προληφθεί η εκφύλιση της και η εγκατάσταση δευτερογενών </a:t>
            </a:r>
            <a:r>
              <a:rPr lang="el-GR" sz="1400" dirty="0" err="1" smtClean="0">
                <a:latin typeface="Arial" pitchFamily="34" charset="0"/>
              </a:rPr>
              <a:t>οστεοαρθριτικών</a:t>
            </a:r>
            <a:r>
              <a:rPr lang="el-GR" sz="1400" dirty="0" smtClean="0">
                <a:latin typeface="Arial" pitchFamily="34" charset="0"/>
              </a:rPr>
              <a:t> αλλοιώσεων.</a:t>
            </a:r>
            <a:endParaRPr lang="en-US" sz="1400" dirty="0" smtClean="0"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l-GR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l-GR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Σχήμα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4495800"/>
            <a:ext cx="5181600" cy="1152525"/>
            <a:chOff x="2010" y="8593"/>
            <a:chExt cx="8010" cy="181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010" y="8593"/>
              <a:ext cx="2880" cy="18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98" y="9165"/>
              <a:ext cx="1912" cy="7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1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Χαλαρότητα</a:t>
              </a:r>
              <a:r>
                <a:rPr kumimoji="0" lang="el-GR" sz="11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του ισχιου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80" y="9165"/>
              <a:ext cx="1845" cy="553"/>
            </a:xfrm>
            <a:prstGeom prst="notchedRightArrow">
              <a:avLst>
                <a:gd name="adj1" fmla="val 50000"/>
                <a:gd name="adj2" fmla="val 83409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500" y="9165"/>
              <a:ext cx="1942" cy="5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οστεοαρθρίτιδα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005" y="8593"/>
              <a:ext cx="3015" cy="1663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Αίτιο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Αποτέλεσμα</a:t>
            </a:r>
            <a:endParaRPr lang="en-US"/>
          </a:p>
        </p:txBody>
      </p:sp>
      <p:pic>
        <p:nvPicPr>
          <p:cNvPr id="13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-138499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600" smtClean="0"/>
              <a:t>ΘΕΡΑΠΕΙΑ</a:t>
            </a:r>
            <a:endParaRPr lang="en-US" sz="260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latin typeface="Arial" pitchFamily="34" charset="0"/>
              </a:rPr>
              <a:t>Α. Θεραπεία χαλαρότητας των ισχίων (εξάλειψη πρωτογενούς αιτίου)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smtClean="0">
                <a:latin typeface="Arial" pitchFamily="34" charset="0"/>
              </a:rPr>
              <a:t>Ανάλογα με την ηλικία του ζώου, το αποτέλεσμα της δοκιμής </a:t>
            </a:r>
            <a:r>
              <a:rPr lang="en-US" sz="1400" smtClean="0">
                <a:latin typeface="Arial" pitchFamily="34" charset="0"/>
              </a:rPr>
              <a:t>ORTOLANI</a:t>
            </a:r>
            <a:r>
              <a:rPr lang="el-GR" sz="1400" smtClean="0">
                <a:latin typeface="Arial" pitchFamily="34" charset="0"/>
              </a:rPr>
              <a:t> και της ακτινολογικής εξέτασης, γίνεται η επιλογή της κατάλληλης  χειρουργικής τεχνικής, η οποία αποσκοπεί στην άρση του πρωτογενούς αιτίου (χαλαρό ισχίο) και την αποκατάσταση της συνοχής της άρθρωσης.</a:t>
            </a:r>
            <a:r>
              <a:rPr lang="en-US" sz="1400" smtClean="0">
                <a:latin typeface="Arial" pitchFamily="34" charset="0"/>
              </a:rPr>
              <a:t> </a:t>
            </a:r>
            <a:r>
              <a:rPr lang="el-GR" sz="1400" smtClean="0">
                <a:latin typeface="Arial" pitchFamily="34" charset="0"/>
              </a:rPr>
              <a:t>Οι χειρουργικές τεχνικές που εφαρμόζονται  στις παραπάνω περιπτώσεις είναι οι:</a:t>
            </a:r>
            <a:endParaRPr lang="en-US" sz="140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Arial" pitchFamily="34" charset="0"/>
              </a:rPr>
              <a:t>Α1. H</a:t>
            </a:r>
            <a:r>
              <a:rPr lang="el-GR" sz="1400" smtClean="0">
                <a:latin typeface="Arial" pitchFamily="34" charset="0"/>
              </a:rPr>
              <a:t>βική συμφυσιόδεση </a:t>
            </a:r>
            <a:r>
              <a:rPr lang="en-US" sz="1400" smtClean="0">
                <a:latin typeface="Arial" pitchFamily="34" charset="0"/>
              </a:rPr>
              <a:t>(juvenile pubic symphysiodesis-JPS)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Arial" pitchFamily="34" charset="0"/>
              </a:rPr>
              <a:t>Α2. T</a:t>
            </a:r>
            <a:r>
              <a:rPr lang="el-GR" sz="1400" smtClean="0">
                <a:latin typeface="Arial" pitchFamily="34" charset="0"/>
              </a:rPr>
              <a:t>ριπλή οστεοτομή της πυέλου </a:t>
            </a:r>
            <a:r>
              <a:rPr lang="en-US" sz="1400" smtClean="0">
                <a:latin typeface="Arial" pitchFamily="34" charset="0"/>
              </a:rPr>
              <a:t>(Triple Pelvic Osteotomy-TPO)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latin typeface="Arial" pitchFamily="34" charset="0"/>
              </a:rPr>
              <a:t>Α3. </a:t>
            </a:r>
            <a:r>
              <a:rPr lang="el-GR" sz="1400" smtClean="0">
                <a:latin typeface="Arial" pitchFamily="34" charset="0"/>
              </a:rPr>
              <a:t>Διπλή</a:t>
            </a:r>
            <a:r>
              <a:rPr lang="en-US" sz="1400" smtClean="0">
                <a:latin typeface="Arial" pitchFamily="34" charset="0"/>
              </a:rPr>
              <a:t> οστεοτομή </a:t>
            </a:r>
            <a:r>
              <a:rPr lang="el-GR" sz="1400" smtClean="0">
                <a:latin typeface="Arial" pitchFamily="34" charset="0"/>
              </a:rPr>
              <a:t>της πυέλου </a:t>
            </a:r>
            <a:r>
              <a:rPr lang="en-US" sz="1400" smtClean="0">
                <a:latin typeface="Arial" pitchFamily="34" charset="0"/>
              </a:rPr>
              <a:t>(Double Pelvic Osteotomy-DPO)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071301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Arial" pitchFamily="34" charset="0"/>
              </a:rPr>
              <a:t>Α1</a:t>
            </a:r>
            <a:r>
              <a:rPr lang="en-US" sz="1400" smtClean="0">
                <a:latin typeface="Arial" pitchFamily="34" charset="0"/>
              </a:rPr>
              <a:t>. </a:t>
            </a:r>
            <a:r>
              <a:rPr lang="en-US" b="1" smtClean="0">
                <a:latin typeface="Arial" pitchFamily="34" charset="0"/>
              </a:rPr>
              <a:t>H</a:t>
            </a:r>
            <a:r>
              <a:rPr lang="el-GR" b="1" smtClean="0">
                <a:latin typeface="Arial" pitchFamily="34" charset="0"/>
              </a:rPr>
              <a:t>βική συμφυσιόδεση </a:t>
            </a:r>
            <a:r>
              <a:rPr lang="en-US" b="1" smtClean="0">
                <a:latin typeface="Arial" pitchFamily="34" charset="0"/>
              </a:rPr>
              <a:t>(juvenile pubic symphysiodesis-JPS)</a:t>
            </a:r>
            <a:endParaRPr lang="el-GR" b="1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smtClean="0">
                <a:latin typeface="Arial" pitchFamily="34" charset="0"/>
              </a:rPr>
              <a:t>Αποτελεί μια νέα τεχνική η οποία περιγράφηκε πρώτη φορά το 2001. Με την τεχνική αυτή προκαλείται  πρώιμη σύγκλειση του πρόσθιου τμήματος του συζευκτικού χόνδρου της ηβικής σύμφυσης,με αποτέλεσμα την στρέψη του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ραχιαίου</a:t>
            </a:r>
            <a:r>
              <a:rPr kumimoji="0" lang="el-GR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χείλους της κοτύλης κατά την ανάπτυξη της πυέλου και τελικά καλύτερη κάλυψη της κεφαλής του μηριαίου.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3657600"/>
            <a:ext cx="8107680" cy="3200400"/>
            <a:chOff x="198120" y="3048000"/>
            <a:chExt cx="7345680" cy="3550920"/>
          </a:xfrm>
        </p:grpSpPr>
        <p:grpSp>
          <p:nvGrpSpPr>
            <p:cNvPr id="28" name="Group 27"/>
            <p:cNvGrpSpPr/>
            <p:nvPr/>
          </p:nvGrpSpPr>
          <p:grpSpPr>
            <a:xfrm>
              <a:off x="198120" y="3048000"/>
              <a:ext cx="7269480" cy="3550920"/>
              <a:chOff x="198120" y="3048000"/>
              <a:chExt cx="7269480" cy="3550920"/>
            </a:xfrm>
          </p:grpSpPr>
          <p:pic>
            <p:nvPicPr>
              <p:cNvPr id="19" name="Picture 18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8120" y="3962400"/>
                <a:ext cx="2468880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22520" y="3048000"/>
                <a:ext cx="2468880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98720" y="4953000"/>
                <a:ext cx="2468880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2590800" y="3657600"/>
                <a:ext cx="2262544" cy="2414048"/>
                <a:chOff x="2590800" y="3657600"/>
                <a:chExt cx="2262544" cy="2337848"/>
              </a:xfrm>
            </p:grpSpPr>
            <p:sp>
              <p:nvSpPr>
                <p:cNvPr id="25" name="Bent-Up Arrow 24"/>
                <p:cNvSpPr/>
                <p:nvPr/>
              </p:nvSpPr>
              <p:spPr>
                <a:xfrm rot="5400000" flipH="1">
                  <a:off x="3405096" y="2843304"/>
                  <a:ext cx="557752" cy="2186344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Bent-Up Arrow 25"/>
                <p:cNvSpPr/>
                <p:nvPr/>
              </p:nvSpPr>
              <p:spPr>
                <a:xfrm rot="5400000">
                  <a:off x="3429448" y="4571552"/>
                  <a:ext cx="585248" cy="2262544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6934200" y="4876800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242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Ανάπτυξη χωρίς  </a:t>
            </a:r>
            <a:r>
              <a:rPr lang="en-US" smtClean="0"/>
              <a:t>JPS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24200" y="6290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smtClean="0"/>
              <a:t>Ανάπτυξη μετά από  </a:t>
            </a:r>
            <a:r>
              <a:rPr lang="en-US" sz="1600" smtClean="0"/>
              <a:t>JPS</a:t>
            </a:r>
            <a:endParaRPr lang="en-US" sz="1600"/>
          </a:p>
        </p:txBody>
      </p:sp>
      <p:pic>
        <p:nvPicPr>
          <p:cNvPr id="15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014" y="6248400"/>
            <a:ext cx="917986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marL="0" indent="0" algn="just">
              <a:buNone/>
            </a:pPr>
            <a:r>
              <a:rPr lang="el-GR" sz="1400" dirty="0" smtClean="0">
                <a:latin typeface="Arial" pitchFamily="34" charset="0"/>
              </a:rPr>
              <a:t>Απαραίτητη προϋπόθεση για την επιτυχή έκβαση της τεχνικής είναι η εφαρμογή της σε σωστό χρόνο (ηλικία ζώου) και στον κατάλληλο ασθενή (γωνία </a:t>
            </a:r>
            <a:r>
              <a:rPr lang="el-GR" sz="1400" dirty="0" err="1" smtClean="0">
                <a:latin typeface="Arial" pitchFamily="34" charset="0"/>
              </a:rPr>
              <a:t>υπεξάρθρωσης</a:t>
            </a:r>
            <a:r>
              <a:rPr lang="el-GR" sz="1400" dirty="0" smtClean="0">
                <a:latin typeface="Arial" pitchFamily="34" charset="0"/>
              </a:rPr>
              <a:t> μικρότερη των 20</a:t>
            </a:r>
            <a:r>
              <a:rPr lang="el-GR" sz="1400" dirty="0" smtClean="0">
                <a:latin typeface="Arial" pitchFamily="34" charset="0"/>
                <a:sym typeface="Symbol"/>
              </a:rPr>
              <a:t>). Καλύτερα αποτελέσματα επιτυγχάνονται όταν η τεχνική διενεργείται σε κουτάβια ηλικίας έως και 4 μηνών.</a:t>
            </a: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l-GR" sz="1400" dirty="0" smtClean="0">
                <a:latin typeface="Arial" pitchFamily="34" charset="0"/>
                <a:sym typeface="Symbol"/>
              </a:rPr>
              <a:t>Σε σχέση με τις </a:t>
            </a:r>
            <a:r>
              <a:rPr lang="en-US" sz="1400" dirty="0" smtClean="0">
                <a:latin typeface="Arial" pitchFamily="34" charset="0"/>
                <a:sym typeface="Symbol"/>
              </a:rPr>
              <a:t>TPO</a:t>
            </a:r>
            <a:r>
              <a:rPr lang="el-GR" sz="1400" dirty="0" smtClean="0">
                <a:latin typeface="Arial" pitchFamily="34" charset="0"/>
                <a:sym typeface="Symbol"/>
              </a:rPr>
              <a:t>, </a:t>
            </a:r>
            <a:r>
              <a:rPr lang="en-US" sz="1400" dirty="0" smtClean="0">
                <a:latin typeface="Arial" pitchFamily="34" charset="0"/>
                <a:sym typeface="Symbol"/>
              </a:rPr>
              <a:t>DPO</a:t>
            </a:r>
            <a:r>
              <a:rPr lang="el-GR" sz="1400" dirty="0" smtClean="0">
                <a:latin typeface="Arial" pitchFamily="34" charset="0"/>
                <a:sym typeface="Symbol"/>
              </a:rPr>
              <a:t> που αποσκοπούν στο ίδιο αποτέλεσμα, η τεχνική αυτή είναι πολύ λιγότερο επεμβατική, πραγματοποιείται στον ίδιο χρόνο και για τα δύο άκρα, έχει λιγότερες επιπλοκές και σημαντικά μικρότερο κόστος.</a:t>
            </a:r>
            <a:endParaRPr lang="en-US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sym typeface="Symbol"/>
              </a:rPr>
              <a:t>Α2. </a:t>
            </a:r>
            <a:r>
              <a:rPr lang="en-US" sz="1800" b="1" dirty="0" smtClean="0">
                <a:latin typeface="Arial" pitchFamily="34" charset="0"/>
              </a:rPr>
              <a:t>T</a:t>
            </a:r>
            <a:r>
              <a:rPr lang="el-GR" sz="1800" b="1" dirty="0" err="1" smtClean="0">
                <a:latin typeface="Arial" pitchFamily="34" charset="0"/>
              </a:rPr>
              <a:t>ριπλή</a:t>
            </a:r>
            <a:r>
              <a:rPr lang="el-GR" sz="1800" b="1" dirty="0" smtClean="0">
                <a:latin typeface="Arial" pitchFamily="34" charset="0"/>
              </a:rPr>
              <a:t> οστεοτομή της πυέλου </a:t>
            </a:r>
            <a:r>
              <a:rPr lang="en-US" sz="1800" b="1" dirty="0" smtClean="0">
                <a:latin typeface="Arial" pitchFamily="34" charset="0"/>
              </a:rPr>
              <a:t>(Triple Pelvic </a:t>
            </a:r>
            <a:r>
              <a:rPr lang="en-US" sz="1800" b="1" dirty="0" err="1" smtClean="0">
                <a:latin typeface="Arial" pitchFamily="34" charset="0"/>
              </a:rPr>
              <a:t>Osteotomy</a:t>
            </a:r>
            <a:r>
              <a:rPr lang="en-US" sz="1800" b="1" dirty="0" smtClean="0">
                <a:latin typeface="Arial" pitchFamily="34" charset="0"/>
              </a:rPr>
              <a:t>-TPO)</a:t>
            </a:r>
            <a:endParaRPr lang="el-GR" sz="1800" b="1" dirty="0" smtClean="0">
              <a:latin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l-GR" sz="1400" dirty="0" smtClean="0">
                <a:latin typeface="Arial" pitchFamily="34" charset="0"/>
                <a:sym typeface="Symbol"/>
              </a:rPr>
              <a:t>Η τεχνική αυτή-όπως και η προηγούμενη-, αποσκοπεί στην εξάλειψη της χαλαρότητας της άρθρωσης του ισχίου (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1)  (δηλαδή στην άρση του πρωτογενούς αιτίου της πάθησης). Εκτελούνται κατά σειρά τρεις </a:t>
            </a:r>
            <a:r>
              <a:rPr lang="el-GR" sz="1400" dirty="0" err="1" smtClean="0">
                <a:latin typeface="Arial" pitchFamily="34" charset="0"/>
                <a:sym typeface="Symbol"/>
              </a:rPr>
              <a:t>οστεοτομές</a:t>
            </a:r>
            <a:r>
              <a:rPr lang="el-GR" sz="1400" dirty="0" smtClean="0">
                <a:latin typeface="Arial" pitchFamily="34" charset="0"/>
                <a:sym typeface="Symbol"/>
              </a:rPr>
              <a:t>, Α, Β και Γ (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2), προκειμένου να γίνει εφικτή η στρέψη της κοτύλης η οποία σταθεροποιείται με εδική πλάκα τριπλής </a:t>
            </a:r>
            <a:r>
              <a:rPr lang="el-GR" sz="1400" dirty="0" err="1" smtClean="0">
                <a:latin typeface="Arial" pitchFamily="34" charset="0"/>
                <a:sym typeface="Symbol"/>
              </a:rPr>
              <a:t>οστεοτομής</a:t>
            </a:r>
            <a:r>
              <a:rPr lang="el-GR" sz="1400" dirty="0" smtClean="0">
                <a:latin typeface="Arial" pitchFamily="34" charset="0"/>
                <a:sym typeface="Symbol"/>
              </a:rPr>
              <a:t> (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3) στη νέα θέση και  παρέχει πια σωστή κάλυψη της κεφαλής του μηριαίου (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4).</a:t>
            </a:r>
            <a:r>
              <a:rPr lang="el-GR" sz="1400" b="1" dirty="0" smtClean="0">
                <a:latin typeface="Arial" pitchFamily="34" charset="0"/>
                <a:sym typeface="Symbol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l-GR" sz="1400" b="1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l-GR" sz="1400" dirty="0" smtClean="0">
                <a:latin typeface="Arial" pitchFamily="34" charset="0"/>
                <a:sym typeface="Symbol"/>
              </a:rPr>
              <a:t>                                                  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1 Χαλαρή άρθρωση, η κεφαλή δεν καλύπτεται από την κοτύλη.</a:t>
            </a: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l-GR" sz="1400" dirty="0" smtClean="0">
              <a:latin typeface="Arial" pitchFamily="34" charset="0"/>
              <a:sym typeface="Symbo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l-GR" sz="1400" dirty="0" smtClean="0">
                <a:latin typeface="Arial" pitchFamily="34" charset="0"/>
                <a:sym typeface="Symbol"/>
              </a:rPr>
              <a:t>                                                  </a:t>
            </a:r>
            <a:r>
              <a:rPr lang="el-GR" sz="1400" dirty="0" err="1" smtClean="0">
                <a:latin typeface="Arial" pitchFamily="34" charset="0"/>
                <a:sym typeface="Symbol"/>
              </a:rPr>
              <a:t>Εικ</a:t>
            </a:r>
            <a:r>
              <a:rPr lang="el-GR" sz="1400" dirty="0" smtClean="0">
                <a:latin typeface="Arial" pitchFamily="34" charset="0"/>
                <a:sym typeface="Symbol"/>
              </a:rPr>
              <a:t>. 2 Τα σημεία των 3 </a:t>
            </a:r>
            <a:r>
              <a:rPr lang="el-GR" sz="1400" dirty="0" err="1" smtClean="0">
                <a:latin typeface="Arial" pitchFamily="34" charset="0"/>
                <a:sym typeface="Symbol"/>
              </a:rPr>
              <a:t>οστεοτομών</a:t>
            </a:r>
            <a:r>
              <a:rPr lang="el-GR" sz="1400" dirty="0" smtClean="0">
                <a:latin typeface="Arial" pitchFamily="34" charset="0"/>
                <a:sym typeface="Symbol"/>
              </a:rPr>
              <a:t>: Α : ηβικού, Β: ισχιακού και  Γ: λαγονίου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sz="1400" dirty="0" smtClean="0">
                <a:latin typeface="Arial" pitchFamily="34" charset="0"/>
                <a:sym typeface="Symbol"/>
              </a:rPr>
              <a:t>                             </a:t>
            </a:r>
            <a:r>
              <a:rPr lang="el-GR" dirty="0" smtClean="0">
                <a:sym typeface="Symbol"/>
              </a:rPr>
              <a:t>   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2226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52400" y="4876800"/>
            <a:ext cx="2194560" cy="1737360"/>
            <a:chOff x="1676400" y="4876800"/>
            <a:chExt cx="2194560" cy="173736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4876800"/>
              <a:ext cx="219456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819400" y="59406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smtClean="0"/>
                <a:t>Α</a:t>
              </a:r>
              <a:endParaRPr lang="en-US" sz="1400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62454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smtClean="0"/>
                <a:t>Β</a:t>
              </a:r>
              <a:endParaRPr lang="en-US" sz="1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1800" y="52578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smtClean="0"/>
                <a:t>Γ</a:t>
              </a:r>
              <a:endParaRPr lang="en-US" sz="1400" b="1"/>
            </a:p>
          </p:txBody>
        </p:sp>
      </p:grpSp>
      <p:pic>
        <p:nvPicPr>
          <p:cNvPr id="9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9144000" cy="5851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mtClean="0"/>
              <a:t>                                   </a:t>
            </a:r>
            <a:r>
              <a:rPr lang="el-GR" sz="1400" smtClean="0">
                <a:latin typeface="Arial" pitchFamily="34" charset="0"/>
                <a:sym typeface="Symbol"/>
              </a:rPr>
              <a:t>Εικ. 3 Πλάκα τριπλής οστεοτομής</a:t>
            </a:r>
            <a:r>
              <a:rPr lang="el-GR" smtClean="0"/>
              <a:t> </a:t>
            </a:r>
          </a:p>
          <a:p>
            <a:pPr>
              <a:buNone/>
            </a:pPr>
            <a:endParaRPr lang="el-GR" smtClean="0"/>
          </a:p>
          <a:p>
            <a:pPr>
              <a:buNone/>
            </a:pPr>
            <a:endParaRPr lang="el-GR" smtClean="0"/>
          </a:p>
          <a:p>
            <a:pPr>
              <a:buNone/>
            </a:pPr>
            <a:endParaRPr lang="el-GR" smtClean="0"/>
          </a:p>
          <a:p>
            <a:pPr>
              <a:buNone/>
            </a:pPr>
            <a:endParaRPr lang="el-GR" smtClean="0"/>
          </a:p>
          <a:p>
            <a:pPr>
              <a:buNone/>
            </a:pPr>
            <a:r>
              <a:rPr lang="el-GR" smtClean="0"/>
              <a:t>                                  </a:t>
            </a:r>
            <a:r>
              <a:rPr lang="el-GR" sz="1400" smtClean="0">
                <a:latin typeface="Arial" pitchFamily="34" charset="0"/>
                <a:sym typeface="Symbol"/>
              </a:rPr>
              <a:t>Εικ. 4 Ορθή κάλυψη κεφαλής μηριαίου</a:t>
            </a:r>
          </a:p>
          <a:p>
            <a:pPr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 algn="just">
              <a:buNone/>
            </a:pPr>
            <a:r>
              <a:rPr lang="el-GR" sz="1400" smtClean="0">
                <a:latin typeface="Arial" pitchFamily="34" charset="0"/>
                <a:sym typeface="Symbol"/>
              </a:rPr>
              <a:t>Όπως και στην ηβική συμφυσιόδεση, απαραίτητη προϋπόθεση για την επιτυχή έκβαση της τεχνικής αυτής είναι η σωστή επιλογή του υποψηφίου. Κατά μέσο όρο πραγματοποιείται σε κουτάβια ηλικίας 6-11 μηνών, με γωνία υπεξάρθρωσης όχι μεγαλύτερη των 30 και  με ελάχιστες ή καθόλου αλλοιώσεις οστεοαρθρίτιδας στην άρθρωση του ισχίου.</a:t>
            </a:r>
          </a:p>
          <a:p>
            <a:pPr marL="0" indent="0" algn="just">
              <a:buNone/>
            </a:pPr>
            <a:r>
              <a:rPr lang="el-GR" sz="1400" smtClean="0">
                <a:latin typeface="Arial" pitchFamily="34" charset="0"/>
                <a:sym typeface="Symbol"/>
              </a:rPr>
              <a:t>Η ΤΡΟ είναι  αρκετά πιο επεμβατική από την </a:t>
            </a:r>
            <a:r>
              <a:rPr lang="en-US" sz="1400" smtClean="0">
                <a:latin typeface="Arial" pitchFamily="34" charset="0"/>
                <a:sym typeface="Symbol"/>
              </a:rPr>
              <a:t> JPS, </a:t>
            </a:r>
            <a:r>
              <a:rPr lang="el-GR" sz="1400" smtClean="0">
                <a:latin typeface="Arial" pitchFamily="34" charset="0"/>
                <a:sym typeface="Symbol"/>
              </a:rPr>
              <a:t> με μεγαλύτερο ποσοστό επιπλοκών , εκτελείται σε 2 χρόνους (ένας για κάθε άκρο), προϋποθέτει αντίστοιχη χειρουργική εμπειρία και εκπαίδευση, έχει πιο μεγάλο κόστος σε σχέση με την </a:t>
            </a:r>
            <a:r>
              <a:rPr lang="en-US" sz="1400" smtClean="0">
                <a:latin typeface="Arial" pitchFamily="34" charset="0"/>
                <a:sym typeface="Symbol"/>
              </a:rPr>
              <a:t>JPS</a:t>
            </a:r>
            <a:r>
              <a:rPr lang="el-GR" sz="1400" smtClean="0">
                <a:latin typeface="Arial" pitchFamily="34" charset="0"/>
                <a:sym typeface="Symbol"/>
              </a:rPr>
              <a:t> και μεγαλύτερο χρόνο αποθεραπείας.    </a:t>
            </a: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indent="0">
              <a:buNone/>
            </a:pPr>
            <a:endParaRPr lang="en-US" sz="1400" smtClean="0">
              <a:latin typeface="Arial" pitchFamily="34" charset="0"/>
              <a:sym typeface="Symbol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21945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1945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609600"/>
            <a:ext cx="7391400" cy="3886200"/>
            <a:chOff x="1066800" y="1600200"/>
            <a:chExt cx="7315200" cy="4419600"/>
          </a:xfrm>
        </p:grpSpPr>
        <p:grpSp>
          <p:nvGrpSpPr>
            <p:cNvPr id="3" name="Group 8"/>
            <p:cNvGrpSpPr/>
            <p:nvPr/>
          </p:nvGrpSpPr>
          <p:grpSpPr>
            <a:xfrm>
              <a:off x="1066800" y="1600200"/>
              <a:ext cx="7315200" cy="4419600"/>
              <a:chOff x="304800" y="3082122"/>
              <a:chExt cx="7610475" cy="3775878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" y="3082122"/>
                <a:ext cx="7534275" cy="377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810000" y="5221069"/>
                <a:ext cx="990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mtClean="0"/>
                  <a:t>στροφή </a:t>
                </a:r>
              </a:p>
              <a:p>
                <a:r>
                  <a:rPr lang="el-GR" smtClean="0"/>
                  <a:t>κοτύλης</a:t>
                </a:r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4309646"/>
                <a:ext cx="12192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smtClean="0"/>
                  <a:t>οστεοτομές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800" y="5562600"/>
                <a:ext cx="9144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smtClean="0"/>
                  <a:t>κοτύλη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90800" y="3886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smtClean="0"/>
                <a:t>Α</a:t>
              </a:r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3048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smtClean="0"/>
                <a:t>Γ</a:t>
              </a:r>
              <a:endParaRPr lang="en-US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525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smtClean="0"/>
                <a:t>Β</a:t>
              </a:r>
              <a:endParaRPr lang="en-US" b="1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14800" y="4800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Σχήμα 1</a:t>
            </a:r>
            <a:endParaRPr lang="en-US"/>
          </a:p>
        </p:txBody>
      </p:sp>
      <p:pic>
        <p:nvPicPr>
          <p:cNvPr id="12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9144000" cy="5699125"/>
          </a:xfrm>
        </p:spPr>
        <p:txBody>
          <a:bodyPr/>
          <a:lstStyle/>
          <a:p>
            <a:pPr lvl="0">
              <a:buNone/>
            </a:pPr>
            <a:r>
              <a:rPr lang="en-US" sz="1800" b="1" smtClean="0">
                <a:latin typeface="Arial" pitchFamily="34" charset="0"/>
              </a:rPr>
              <a:t>Α3. </a:t>
            </a:r>
            <a:r>
              <a:rPr lang="el-GR" sz="1800" b="1" smtClean="0">
                <a:latin typeface="Arial" pitchFamily="34" charset="0"/>
              </a:rPr>
              <a:t>Διπλή</a:t>
            </a:r>
            <a:r>
              <a:rPr lang="en-US" sz="1800" b="1" smtClean="0">
                <a:latin typeface="Arial" pitchFamily="34" charset="0"/>
              </a:rPr>
              <a:t> οστεοτομή </a:t>
            </a:r>
            <a:r>
              <a:rPr lang="el-GR" sz="1800" b="1" smtClean="0">
                <a:latin typeface="Arial" pitchFamily="34" charset="0"/>
              </a:rPr>
              <a:t>της πυέλου </a:t>
            </a:r>
            <a:r>
              <a:rPr lang="en-US" sz="1800" b="1" smtClean="0">
                <a:latin typeface="Arial" pitchFamily="34" charset="0"/>
              </a:rPr>
              <a:t>(Double Pelvic Osteotomy-DPO)</a:t>
            </a:r>
            <a:endParaRPr lang="el-GR" sz="1800" b="1" smtClean="0">
              <a:latin typeface="Arial" pitchFamily="34" charset="0"/>
            </a:endParaRPr>
          </a:p>
          <a:p>
            <a:pPr marL="0" lvl="0" indent="0" algn="just">
              <a:buNone/>
            </a:pPr>
            <a:r>
              <a:rPr lang="el-GR" sz="1400" smtClean="0">
                <a:latin typeface="Arial" pitchFamily="34" charset="0"/>
                <a:sym typeface="Symbol"/>
              </a:rPr>
              <a:t>Η φιλοσοφία της τεχνικής αυτής είναι αντίστοιχη με αυτή της </a:t>
            </a:r>
            <a:r>
              <a:rPr lang="en-US" sz="1400" smtClean="0">
                <a:latin typeface="Arial" pitchFamily="34" charset="0"/>
                <a:sym typeface="Symbol"/>
              </a:rPr>
              <a:t>TPO, </a:t>
            </a:r>
            <a:r>
              <a:rPr lang="el-GR" sz="1400" smtClean="0">
                <a:latin typeface="Arial" pitchFamily="34" charset="0"/>
                <a:sym typeface="Symbol"/>
              </a:rPr>
              <a:t>με τη διαφορά ότι οι οστεοτομές περιορίζονται σε αυτές του ηβικού και του λαγονίου (Σχήμα 1, οστεοτομές Α και Γ). Όπως και στην </a:t>
            </a:r>
            <a:r>
              <a:rPr lang="en-US" sz="1400" smtClean="0">
                <a:latin typeface="Arial" pitchFamily="34" charset="0"/>
                <a:sym typeface="Symbol"/>
              </a:rPr>
              <a:t>TPO</a:t>
            </a:r>
            <a:r>
              <a:rPr lang="el-GR" sz="1400" smtClean="0">
                <a:latin typeface="Arial" pitchFamily="34" charset="0"/>
                <a:sym typeface="Symbol"/>
              </a:rPr>
              <a:t>, μετά την οστεοτομή του λαγονίου γίνεται σταθεροποίηση με ειδικές πλάκες, συγκεκριμένα διπλής οστεοτομής.</a:t>
            </a:r>
          </a:p>
          <a:p>
            <a:pPr marL="0" lvl="0" indent="0" algn="just">
              <a:buNone/>
            </a:pPr>
            <a:r>
              <a:rPr lang="el-GR" sz="1400" smtClean="0">
                <a:latin typeface="Arial" pitchFamily="34" charset="0"/>
                <a:sym typeface="Symbol"/>
              </a:rPr>
              <a:t>Πρόκειται για μία νέα τεχνική η οποία εφαρμόζεται σε κουτάβια ηλικίας μέχρι και 8 μηνών. Σημείο κλειδί για την επιτυχία της είναι  και εδώ η σωστή επιλογή του υποψηφίου, διότι η τεχνική δεν εφαρμόζεται σε ισχία με γωνία υπεξάρθρωσης μεγαλύτερη των 25, κατά προτίμηση</a:t>
            </a:r>
            <a:r>
              <a:rPr lang="en-US" sz="1400" smtClean="0">
                <a:latin typeface="Arial" pitchFamily="34" charset="0"/>
                <a:sym typeface="Symbol"/>
              </a:rPr>
              <a:t> 15˚-</a:t>
            </a:r>
            <a:r>
              <a:rPr lang="el-GR" sz="1400" smtClean="0">
                <a:latin typeface="Arial" pitchFamily="34" charset="0"/>
                <a:sym typeface="Symbol"/>
              </a:rPr>
              <a:t>20. </a:t>
            </a:r>
          </a:p>
          <a:p>
            <a:pPr marL="0" lvl="0" indent="0" algn="just">
              <a:buNone/>
            </a:pPr>
            <a:r>
              <a:rPr lang="el-GR" sz="1400" smtClean="0">
                <a:latin typeface="Arial" pitchFamily="34" charset="0"/>
                <a:sym typeface="Symbol"/>
              </a:rPr>
              <a:t>Η </a:t>
            </a:r>
            <a:r>
              <a:rPr lang="en-US" sz="1400" smtClean="0">
                <a:latin typeface="Arial" pitchFamily="34" charset="0"/>
                <a:sym typeface="Symbol"/>
              </a:rPr>
              <a:t>DPO </a:t>
            </a:r>
            <a:r>
              <a:rPr lang="el-GR" sz="1400" smtClean="0">
                <a:latin typeface="Arial" pitchFamily="34" charset="0"/>
                <a:sym typeface="Symbol"/>
              </a:rPr>
              <a:t>είναι λιγότερο επεμβατική σε σχέση με την </a:t>
            </a:r>
            <a:r>
              <a:rPr lang="en-US" sz="1400" smtClean="0">
                <a:latin typeface="Arial" pitchFamily="34" charset="0"/>
                <a:sym typeface="Symbol"/>
              </a:rPr>
              <a:t>TPO, </a:t>
            </a:r>
            <a:r>
              <a:rPr lang="el-GR" sz="1400" smtClean="0">
                <a:latin typeface="Arial" pitchFamily="34" charset="0"/>
                <a:sym typeface="Symbol"/>
              </a:rPr>
              <a:t>αφού αποφεύγεται η οστεοτομή του ισχιακού οστού. Σε ορισμένα περιστατικά μπορεί να πραγματοποιηθεί στον ίδιο χρόνο και για τα δύο άκρα, γεγονός που είναι πολύ δύσκολο να γίνει με την </a:t>
            </a:r>
            <a:r>
              <a:rPr lang="en-US" sz="1400" smtClean="0">
                <a:latin typeface="Arial" pitchFamily="34" charset="0"/>
                <a:sym typeface="Symbol"/>
              </a:rPr>
              <a:t>TPO</a:t>
            </a:r>
            <a:r>
              <a:rPr lang="el-GR" sz="1400" smtClean="0">
                <a:latin typeface="Arial" pitchFamily="34" charset="0"/>
                <a:sym typeface="Symbol"/>
              </a:rPr>
              <a:t>. Το κόστος της τεχνικής είναι μεγαλύτερο από αυτό της </a:t>
            </a:r>
            <a:r>
              <a:rPr lang="en-US" sz="1400" smtClean="0">
                <a:latin typeface="Arial" pitchFamily="34" charset="0"/>
                <a:sym typeface="Symbol"/>
              </a:rPr>
              <a:t>TPO</a:t>
            </a:r>
            <a:r>
              <a:rPr lang="el-GR" sz="1400" smtClean="0">
                <a:latin typeface="Arial" pitchFamily="34" charset="0"/>
                <a:sym typeface="Symbol"/>
              </a:rPr>
              <a:t>.</a:t>
            </a:r>
          </a:p>
          <a:p>
            <a:pPr marL="0" lvl="0" indent="0" algn="just">
              <a:buNone/>
            </a:pPr>
            <a:endParaRPr lang="el-GR" sz="1400" smtClean="0">
              <a:latin typeface="Arial" pitchFamily="34" charset="0"/>
              <a:sym typeface="Symbol"/>
            </a:endParaRPr>
          </a:p>
          <a:p>
            <a:pPr marL="0" lvl="0" indent="0" algn="just">
              <a:buNone/>
            </a:pPr>
            <a:endParaRPr lang="en-US" sz="1400" smtClean="0">
              <a:latin typeface="Arial" pitchFamily="34" charset="0"/>
              <a:sym typeface="Symbol"/>
            </a:endParaRPr>
          </a:p>
          <a:p>
            <a:pPr>
              <a:buNone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1177"/>
            <a:ext cx="22002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2062" y="3962400"/>
            <a:ext cx="22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itchFamily="34" charset="0"/>
              </a:rPr>
              <a:t>Αμφοτερόπλευρη</a:t>
            </a:r>
            <a:r>
              <a:rPr lang="en-US" smtClean="0"/>
              <a:t> </a:t>
            </a:r>
            <a:r>
              <a:rPr lang="en-US" sz="1400">
                <a:latin typeface="Arial" pitchFamily="34" charset="0"/>
              </a:rPr>
              <a:t>DPO</a:t>
            </a:r>
          </a:p>
        </p:txBody>
      </p:sp>
      <p:pic>
        <p:nvPicPr>
          <p:cNvPr id="5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595360" cy="1005840"/>
          </a:xfrm>
        </p:spPr>
        <p:txBody>
          <a:bodyPr>
            <a:normAutofit/>
          </a:bodyPr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Β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en-US" sz="1800" b="1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Θεραπεία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εγκατεστημένης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οστεοαρθρίτιδας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(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δυσπλασία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ισχίου)</a:t>
            </a:r>
            <a:r>
              <a:rPr lang="en-US" b="1" dirty="0">
                <a:latin typeface="Arial" pitchFamily="34" charset="0"/>
              </a:rPr>
              <a:t/>
            </a:r>
            <a:br>
              <a:rPr lang="en-US" b="1" dirty="0">
                <a:latin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838200"/>
            <a:ext cx="9144000" cy="53181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ενήλικους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κατά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κανόνα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σκύλους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στους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οποίους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δεν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αντιμετωπίστηκε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</a:rPr>
              <a:t>πρωτογενές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αίτιο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(</a:t>
            </a:r>
            <a:r>
              <a:rPr lang="en-US" sz="1600" dirty="0" err="1">
                <a:latin typeface="Arial" pitchFamily="34" charset="0"/>
              </a:rPr>
              <a:t>χαλαρότητα</a:t>
            </a:r>
            <a:r>
              <a:rPr lang="en-US" sz="1600" dirty="0">
                <a:latin typeface="Arial" pitchFamily="34" charset="0"/>
              </a:rPr>
              <a:t>) </a:t>
            </a:r>
            <a:r>
              <a:rPr lang="en-US" sz="1600" dirty="0" err="1">
                <a:latin typeface="Arial" pitchFamily="34" charset="0"/>
              </a:rPr>
              <a:t>και</a:t>
            </a:r>
            <a:r>
              <a:rPr lang="en-US" sz="1600" dirty="0">
                <a:latin typeface="Arial" pitchFamily="34" charset="0"/>
              </a:rPr>
              <a:t> η </a:t>
            </a:r>
            <a:r>
              <a:rPr lang="en-US" sz="1600" dirty="0" err="1">
                <a:latin typeface="Arial" pitchFamily="34" charset="0"/>
              </a:rPr>
              <a:t>άρθρωση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του</a:t>
            </a:r>
            <a:r>
              <a:rPr lang="en-US" sz="1600" dirty="0">
                <a:latin typeface="Arial" pitchFamily="34" charset="0"/>
              </a:rPr>
              <a:t> ισχίου </a:t>
            </a:r>
            <a:r>
              <a:rPr lang="en-US" sz="1600" dirty="0" err="1">
                <a:latin typeface="Arial" pitchFamily="34" charset="0"/>
              </a:rPr>
              <a:t>έχει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πλέον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εκφυλιστεί</a:t>
            </a:r>
            <a:r>
              <a:rPr lang="en-US" sz="1600" dirty="0">
                <a:latin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</a:rPr>
              <a:t>αλλοιώσεις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οστεοαρθρίτιδας</a:t>
            </a:r>
            <a:r>
              <a:rPr lang="en-US" sz="1600" dirty="0" smtClean="0">
                <a:latin typeface="Arial" pitchFamily="34" charset="0"/>
              </a:rPr>
              <a:t>) </a:t>
            </a:r>
            <a:r>
              <a:rPr lang="en-US" sz="1600" dirty="0" err="1">
                <a:latin typeface="Arial" pitchFamily="34" charset="0"/>
              </a:rPr>
              <a:t>που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συνοδεύονται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και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από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αντίστοιχα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κλινικά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συμπτώματα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θεραπευτικές</a:t>
            </a:r>
            <a:r>
              <a:rPr lang="en-US" sz="1600" dirty="0" smtClean="0">
                <a:latin typeface="Arial" pitchFamily="34" charset="0"/>
              </a:rPr>
              <a:t> επιλογές </a:t>
            </a:r>
            <a:r>
              <a:rPr lang="en-US" sz="1600" dirty="0" err="1" smtClean="0">
                <a:latin typeface="Arial" pitchFamily="34" charset="0"/>
              </a:rPr>
              <a:t>είναι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εξής</a:t>
            </a:r>
            <a:r>
              <a:rPr lang="en-US" sz="1600" dirty="0" smtClean="0">
                <a:latin typeface="Arial" pitchFamily="34" charset="0"/>
              </a:rPr>
              <a:t>:</a:t>
            </a:r>
            <a:endParaRPr lang="en-US" sz="1600" dirty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</a:rPr>
              <a:t>Β1. </a:t>
            </a:r>
            <a:r>
              <a:rPr lang="en-US" sz="1600" dirty="0" err="1" smtClean="0">
                <a:latin typeface="Arial" pitchFamily="34" charset="0"/>
              </a:rPr>
              <a:t>Συντηρητική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αγωγή</a:t>
            </a:r>
            <a:endParaRPr lang="en-US" sz="1600" dirty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</a:rPr>
              <a:t>Β2. Εκτομή </a:t>
            </a:r>
            <a:r>
              <a:rPr lang="en-US" sz="1600" dirty="0" err="1" smtClean="0">
                <a:latin typeface="Arial" pitchFamily="34" charset="0"/>
              </a:rPr>
              <a:t>κεφαλής-αυχένα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μηριαίου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οστού</a:t>
            </a:r>
            <a:r>
              <a:rPr lang="en-US" sz="1600" dirty="0" smtClean="0">
                <a:latin typeface="Arial" pitchFamily="34" charset="0"/>
              </a:rPr>
              <a:t> (FHO) </a:t>
            </a:r>
            <a:endParaRPr lang="en-US" sz="1600" dirty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</a:rPr>
              <a:t>Β3. </a:t>
            </a:r>
            <a:r>
              <a:rPr lang="en-US" sz="1600" dirty="0" err="1">
                <a:latin typeface="Arial" pitchFamily="34" charset="0"/>
              </a:rPr>
              <a:t>Mυεκτομή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κτενίτη</a:t>
            </a:r>
            <a:r>
              <a:rPr lang="en-US" sz="1600" dirty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ιλιοψοίτη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και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κοιλιακή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απονεύρωση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του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αρθρικού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θυλάκου</a:t>
            </a:r>
            <a:r>
              <a:rPr lang="en-US" sz="1600" dirty="0">
                <a:latin typeface="Arial" pitchFamily="34" charset="0"/>
              </a:rPr>
              <a:t> (ΡΙΝ)</a:t>
            </a:r>
            <a:endParaRPr lang="en-US" sz="1600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</a:rPr>
              <a:t>Β4. </a:t>
            </a:r>
            <a:r>
              <a:rPr lang="en-US" sz="1600" dirty="0" err="1">
                <a:latin typeface="Arial" pitchFamily="34" charset="0"/>
              </a:rPr>
              <a:t>Ολική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αρθροπλαστική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του</a:t>
            </a:r>
            <a:r>
              <a:rPr lang="en-US" sz="1600" dirty="0">
                <a:latin typeface="Arial" pitchFamily="34" charset="0"/>
              </a:rPr>
              <a:t> ισχίου.(THR Total Hip </a:t>
            </a:r>
            <a:r>
              <a:rPr lang="en-US" sz="1600" dirty="0" err="1">
                <a:latin typeface="Arial" pitchFamily="34" charset="0"/>
              </a:rPr>
              <a:t>Replacment</a:t>
            </a:r>
            <a:r>
              <a:rPr lang="en-US" sz="1600" dirty="0" smtClean="0">
                <a:latin typeface="Arial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            </a:t>
            </a:r>
          </a:p>
          <a:p>
            <a:pPr marL="0" indent="0" algn="just">
              <a:buNone/>
            </a:pPr>
            <a:r>
              <a:rPr lang="en-US" sz="1900" b="1" dirty="0" smtClean="0">
                <a:latin typeface="Arial" pitchFamily="34" charset="0"/>
              </a:rPr>
              <a:t>Β1. </a:t>
            </a:r>
            <a:r>
              <a:rPr lang="en-US" sz="1900" b="1" dirty="0" err="1" smtClean="0">
                <a:latin typeface="Arial" pitchFamily="34" charset="0"/>
              </a:rPr>
              <a:t>Συντηρητική</a:t>
            </a:r>
            <a:r>
              <a:rPr lang="en-US" sz="1900" b="1" dirty="0" smtClean="0">
                <a:latin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</a:rPr>
              <a:t>αγώγη</a:t>
            </a:r>
            <a:endParaRPr lang="en-US" sz="1600" b="1" dirty="0" smtClean="0">
              <a:latin typeface="Arial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</a:rPr>
              <a:t>        </a:t>
            </a:r>
            <a:r>
              <a:rPr lang="en-US" sz="1600" dirty="0" err="1" smtClean="0">
                <a:latin typeface="Arial" pitchFamily="34" charset="0"/>
              </a:rPr>
              <a:t>Συνίσταται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σε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χορήγηση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μη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στεροειδών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αντιφλεγμονωδών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φαρμάκων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χονδροπροστατευτικών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ουσιών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απώλεια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σωματικού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βάρους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μυϊκή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ενδυνάμωση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κατάλληλη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προσαρμογή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άκησης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φυσιοθεραπεία</a:t>
            </a:r>
            <a:r>
              <a:rPr lang="en-US" sz="1600" dirty="0" smtClean="0">
                <a:latin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ορισμένους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ασθενείς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μπορεί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έχει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ικανοποιητικά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αποτελέσματα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</a:rPr>
              <a:t>Παρότι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βραχυπρόθεσμο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ορίζοντα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φαίνεται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αποτελεί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οικονομική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επιλογή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βάθος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χρόνου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κόστος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των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φαρμάκων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ξεπερνάει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κόστος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χειρουργικής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θεραπείας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       Η </a:t>
            </a:r>
            <a:r>
              <a:rPr lang="en-US" sz="1600" dirty="0" err="1" smtClean="0">
                <a:latin typeface="Arial" pitchFamily="34" charset="0"/>
              </a:rPr>
              <a:t>συντηρητική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αγωγή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απαλύνει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από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συμπτώματα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νόσου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μικρότερο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ή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μεγαλύτερο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βαθμό</a:t>
            </a:r>
            <a:r>
              <a:rPr lang="en-US" sz="1600" dirty="0" smtClean="0">
                <a:latin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καμμία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περίπτωση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όμως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δεν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θεραπεύει</a:t>
            </a:r>
            <a:r>
              <a:rPr lang="en-US" sz="1600" dirty="0" smtClean="0">
                <a:latin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</a:rPr>
              <a:t>        </a:t>
            </a:r>
          </a:p>
        </p:txBody>
      </p:sp>
      <p:pic>
        <p:nvPicPr>
          <p:cNvPr id="4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4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r>
              <a:rPr lang="en-US">
                <a:latin typeface="Arial" pitchFamily="34" charset="0"/>
              </a:rPr>
              <a:t> </a:t>
            </a:r>
            <a:r>
              <a:rPr lang="en-US" sz="1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Β2. Εκτομή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κεφαλής- αυχένα </a:t>
            </a:r>
            <a:r>
              <a:rPr lang="en-US" sz="1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του μηριαίου οστού (FHO)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εκτομή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κεφαλής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εναλλακτική-σωστική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τεχνική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εφαρμόζεται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ζώα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έντονες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αλλοιώσεις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οστεοαρθρίτιδας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περίπτωση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ιδιοκτήτες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δεν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μπορούν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ανταπεξέλθουν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οικονομικά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κόστος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ολικής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αρθροπλαστικής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ισχίου.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επέμβαση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αφαιρείται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κεφαλή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ο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αυχένας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μηριαίου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έτσι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ώστε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καταργηθεί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ανώμαλη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τριβή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μεταξύ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οστεοαρθριτικής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κοτύλης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κεφαλής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μηριαίου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οστού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ψευδάρθρωση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σχηματίζεται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μετά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την εκτομή της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κεφαλής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και του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αυχένα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του μηριαίου,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θα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έχει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μικρότερο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εύρος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κίνησης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σε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σχέση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κανονική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άρθρωση.Η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προεγχειρητική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κατάσταση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του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άκρου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μυϊκή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ατροφία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αποτελεί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σημαντικό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προγνωστικό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παράγοντα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όσον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αφορά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την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μετε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γχ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ειρητική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πορεία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αποκατάσταση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επέμβαση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αυτή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έχει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καλύτερα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κλινικά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σκύλους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μικρού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μεσαίου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σωματικού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βάρους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κάτω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από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κιλά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Η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άρτια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εφαρμογή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της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τεχνικής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η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όσο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το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δυνατόν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γρηγορότερη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χρήση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του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άκρου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μετεγχειρητικά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η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οποία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στηρίζεται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στην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χορήγηση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κατάλληλης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αναλγησίας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εφαρμογή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επιθετικής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φυσικοθεραπείας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οδηγούν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σε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καλύτερα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itchFamily="34" charset="0"/>
            </a:endParaRPr>
          </a:p>
        </p:txBody>
      </p:sp>
      <p:pic>
        <p:nvPicPr>
          <p:cNvPr id="4" name="Picture 2" descr="C:\Users\User\Desktop\Διάφορα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770" y="6019800"/>
            <a:ext cx="126223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1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2153</TotalTime>
  <Words>1094</Words>
  <Application>Microsoft Office PowerPoint</Application>
  <PresentationFormat>On-screen Show (4:3)</PresentationFormat>
  <Paragraphs>175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Δυσπλασία ισχίου</vt:lpstr>
      <vt:lpstr>Slide 2</vt:lpstr>
      <vt:lpstr>Slide 3</vt:lpstr>
      <vt:lpstr>Slide 4</vt:lpstr>
      <vt:lpstr>Slide 5</vt:lpstr>
      <vt:lpstr>Slide 6</vt:lpstr>
      <vt:lpstr>Slide 7</vt:lpstr>
      <vt:lpstr>Β. Θεραπεία εγκατεστημένης οστεοαρθρίτιδας (δυσπλασία ισχίου) </vt:lpstr>
      <vt:lpstr> Β2. Εκτομή κεφαλής- αυχένα του μηριαίου οστού (FHO) </vt:lpstr>
      <vt:lpstr>Β3. Mυεκτομή κτενίτη, ιλιοψοίτη και κοιλιακή απονεύρωση του αρθρικού θυλάκου (ΡΙΝ) </vt:lpstr>
      <vt:lpstr>Β4. Ολική αρθροπλαστική του ισχίου (THR Total Hip Replacement)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Dimitris</dc:creator>
  <cp:lastModifiedBy>Ηλίας</cp:lastModifiedBy>
  <cp:revision>206</cp:revision>
  <dcterms:created xsi:type="dcterms:W3CDTF">2006-08-16T00:00:00Z</dcterms:created>
  <dcterms:modified xsi:type="dcterms:W3CDTF">2016-04-29T10:18:31Z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